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3" r:id="rId2"/>
    <p:sldMasterId id="2147483695" r:id="rId3"/>
  </p:sldMasterIdLst>
  <p:notesMasterIdLst>
    <p:notesMasterId r:id="rId11"/>
  </p:notesMasterIdLst>
  <p:sldIdLst>
    <p:sldId id="903" r:id="rId4"/>
    <p:sldId id="272" r:id="rId5"/>
    <p:sldId id="870" r:id="rId6"/>
    <p:sldId id="904" r:id="rId7"/>
    <p:sldId id="260" r:id="rId8"/>
    <p:sldId id="259" r:id="rId9"/>
    <p:sldId id="261" r:id="rId10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537F7-7608-524C-8A12-672501A78858}" type="datetimeFigureOut">
              <a:rPr kumimoji="1" lang="ko-KR" altLang="en-US" smtClean="0"/>
              <a:t>2020. 9. 13.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074FA-DF00-344B-BEFF-70889032D5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961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r>
              <a:rPr lang="en-US" sz="1200">
                <a:solidFill>
                  <a:prstClr val="black"/>
                </a:solidFill>
              </a:rPr>
              <a:t>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3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9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1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074FA-DF00-344B-BEFF-70889032D58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56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12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2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34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5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45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07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87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Lef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376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ottom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93391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59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40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05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63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65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178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604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334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88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833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11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26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5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536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227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847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284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244667" y="1988841"/>
            <a:ext cx="3525940" cy="26556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38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2"/>
            <a:ext cx="1627773" cy="451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4937768"/>
            <a:ext cx="1095488" cy="108352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8704796" y="6336792"/>
            <a:ext cx="1470980" cy="307777"/>
            <a:chOff x="8616280" y="6285754"/>
            <a:chExt cx="1470980" cy="307777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8616280" y="6285754"/>
              <a:ext cx="1470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2">
                      <a:lumMod val="75000"/>
                    </a:schemeClr>
                  </a:solidFill>
                </a:rPr>
                <a:t>Made with       by </a:t>
              </a:r>
            </a:p>
          </p:txBody>
        </p:sp>
        <p:sp>
          <p:nvSpPr>
            <p:cNvPr id="13" name="Freeform 290"/>
            <p:cNvSpPr/>
            <p:nvPr userDrawn="1"/>
          </p:nvSpPr>
          <p:spPr>
            <a:xfrm>
              <a:off x="9544347" y="6374509"/>
              <a:ext cx="152053" cy="130265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705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9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1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6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1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2032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A8464-8FE7-4C85-A54E-7667C06B11E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9394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0E4F8E-971A-4B65-ACE6-194D092F4206}" type="datetimeFigureOut">
              <a:rPr lang="ko-KR" altLang="en-US" smtClean="0"/>
              <a:t>2020. 9. 13.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F4A8464-8FE7-4C85-A54E-7667C06B11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62239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7" r:id="rId33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dirty="0" err="1">
                <a:solidFill>
                  <a:prstClr val="black"/>
                </a:solidFill>
              </a:rPr>
              <a:t>Showeet.com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6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/>
  <p:txStyles>
    <p:titleStyle>
      <a:lvl1pPr algn="r" defTabSz="914354" rtl="0" eaLnBrk="1" latinLnBrk="1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64074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8E2D-69B5-4633-9471-2C989FF1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sz="21000" dirty="0"/>
              <a:t>Remind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F173566-BBBC-7C45-ACFC-8C591C355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1444003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김성준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066D-05D2-44E6-9B84-207177B1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dirty="0"/>
              <a:t>2019.1</a:t>
            </a:r>
            <a:r>
              <a:rPr lang="en-US" altLang="ko-KR" sz="1400" dirty="0"/>
              <a:t>2.05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309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Fullppt\005-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594" y="1563082"/>
            <a:ext cx="7488832" cy="380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7"/>
          <p:cNvSpPr/>
          <p:nvPr/>
        </p:nvSpPr>
        <p:spPr>
          <a:xfrm>
            <a:off x="4951461" y="5480312"/>
            <a:ext cx="403257" cy="69786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" name="Rectangle 18"/>
          <p:cNvSpPr/>
          <p:nvPr/>
        </p:nvSpPr>
        <p:spPr>
          <a:xfrm>
            <a:off x="843715" y="5488648"/>
            <a:ext cx="857373" cy="68120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879847" y="5364565"/>
            <a:ext cx="2275955" cy="806255"/>
            <a:chOff x="1472558" y="1010101"/>
            <a:chExt cx="2765965" cy="604691"/>
          </a:xfrm>
        </p:grpSpPr>
        <p:sp>
          <p:nvSpPr>
            <p:cNvPr id="10" name="TextBox 9"/>
            <p:cNvSpPr txBox="1"/>
            <p:nvPr/>
          </p:nvSpPr>
          <p:spPr>
            <a:xfrm>
              <a:off x="1472558" y="1360877"/>
              <a:ext cx="2765965" cy="253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atinLnBrk="0">
                <a:defRPr/>
              </a:pPr>
              <a:r>
                <a:rPr lang="en-US" altLang="ko-KR" sz="1600">
                  <a:solidFill>
                    <a:schemeClr val="bg1"/>
                  </a:solidFill>
                  <a:cs typeface="Arial" pitchFamily="34" charset="0"/>
                </a:rPr>
                <a:t>Safari, Opera, Chrome </a:t>
              </a:r>
              <a:endParaRPr lang="en-JM" altLang="ko-KR" sz="16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>
                  <a:solidFill>
                    <a:schemeClr val="bg1"/>
                  </a:solidFill>
                  <a:cs typeface="Arial" pitchFamily="34" charset="0"/>
                </a:rPr>
                <a:t>PC</a:t>
              </a:r>
              <a:endParaRPr lang="ko-KR" alt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82261" y="5364565"/>
            <a:ext cx="2275955" cy="806255"/>
            <a:chOff x="1472558" y="1010101"/>
            <a:chExt cx="2765965" cy="604691"/>
          </a:xfrm>
        </p:grpSpPr>
        <p:sp>
          <p:nvSpPr>
            <p:cNvPr id="13" name="TextBox 12"/>
            <p:cNvSpPr txBox="1"/>
            <p:nvPr/>
          </p:nvSpPr>
          <p:spPr>
            <a:xfrm>
              <a:off x="1472558" y="1360877"/>
              <a:ext cx="2765965" cy="2539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Safari, Opera, Chrome</a:t>
              </a:r>
              <a:endParaRPr lang="en-JM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>
                  <a:solidFill>
                    <a:schemeClr val="bg1"/>
                  </a:solidFill>
                  <a:cs typeface="Arial" pitchFamily="34" charset="0"/>
                </a:rPr>
                <a:t>Mobile</a:t>
              </a:r>
              <a:endParaRPr lang="ko-KR" alt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rapezoid 13"/>
          <p:cNvSpPr/>
          <p:nvPr/>
        </p:nvSpPr>
        <p:spPr>
          <a:xfrm>
            <a:off x="8605089" y="5532954"/>
            <a:ext cx="700824" cy="592588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484675" y="5364565"/>
            <a:ext cx="2275955" cy="813614"/>
            <a:chOff x="1472558" y="1010101"/>
            <a:chExt cx="2765965" cy="610211"/>
          </a:xfrm>
        </p:grpSpPr>
        <p:sp>
          <p:nvSpPr>
            <p:cNvPr id="21" name="TextBox 20"/>
            <p:cNvSpPr txBox="1"/>
            <p:nvPr/>
          </p:nvSpPr>
          <p:spPr>
            <a:xfrm>
              <a:off x="1472558" y="1366396"/>
              <a:ext cx="2765965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altLang="ko-KR" sz="1600">
                  <a:solidFill>
                    <a:schemeClr val="bg1"/>
                  </a:solidFill>
                  <a:cs typeface="Arial" pitchFamily="34" charset="0"/>
                </a:rPr>
                <a:t>Safari, Opera, Chrome </a:t>
              </a:r>
              <a:endParaRPr lang="en-JM" altLang="ko-KR" sz="16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err="1">
                  <a:solidFill>
                    <a:schemeClr val="bg1"/>
                  </a:solidFill>
                  <a:cs typeface="Arial" pitchFamily="34" charset="0"/>
                </a:rPr>
                <a:t>NoteBook</a:t>
              </a:r>
              <a:endParaRPr lang="ko-KR" alt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 Placeholder 13"/>
          <p:cNvSpPr txBox="1">
            <a:spLocks/>
          </p:cNvSpPr>
          <p:nvPr/>
        </p:nvSpPr>
        <p:spPr>
          <a:xfrm>
            <a:off x="7344139" y="1241375"/>
            <a:ext cx="4608512" cy="133591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그림 개체 틀 4" descr="실내, 모니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A8CE8B27-2A5F-5A44-98BF-8D75F64F9EC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r="8264"/>
          <a:stretch>
            <a:fillRect/>
          </a:stretch>
        </p:blipFill>
        <p:spPr>
          <a:xfrm>
            <a:off x="1396428" y="2052354"/>
            <a:ext cx="3539543" cy="2650275"/>
          </a:xfrm>
        </p:spPr>
      </p:pic>
      <p:sp>
        <p:nvSpPr>
          <p:cNvPr id="24" name="Title 17">
            <a:extLst>
              <a:ext uri="{FF2B5EF4-FFF2-40B4-BE49-F238E27FC236}">
                <a16:creationId xmlns:a16="http://schemas.microsoft.com/office/drawing/2014/main" id="{35E14202-833F-EC45-9054-42F65F631B5A}"/>
              </a:ext>
            </a:extLst>
          </p:cNvPr>
          <p:cNvSpPr txBox="1">
            <a:spLocks/>
          </p:cNvSpPr>
          <p:nvPr/>
        </p:nvSpPr>
        <p:spPr>
          <a:xfrm>
            <a:off x="838200" y="194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소개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491738E4-82A4-9848-9A4E-61EE7984C1FC}"/>
              </a:ext>
            </a:extLst>
          </p:cNvPr>
          <p:cNvSpPr txBox="1">
            <a:spLocks/>
          </p:cNvSpPr>
          <p:nvPr/>
        </p:nvSpPr>
        <p:spPr>
          <a:xfrm>
            <a:off x="6230024" y="1704501"/>
            <a:ext cx="3456384" cy="10019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REMIND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4654D4-2C49-5840-953D-6B44A9BF5D3F}"/>
              </a:ext>
            </a:extLst>
          </p:cNvPr>
          <p:cNvSpPr txBox="1"/>
          <p:nvPr/>
        </p:nvSpPr>
        <p:spPr>
          <a:xfrm>
            <a:off x="6230023" y="2586204"/>
            <a:ext cx="475043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사용자의 암기력을 높여주기 위해 제작된 사이트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기존의 암기 프로그램과 달리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Papago AI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연동해 사용자가 따로 영어단어를 해석 할 필요 없이 빠르게 단어를 저장하며 저장한 단어들을 복습하게 된다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431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838200" y="16349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dirty="0"/>
              <a:t>주요 기능</a:t>
            </a:r>
            <a:endParaRPr lang="en-U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AF471-65E7-4035-936B-EC4CB0E3E862}"/>
              </a:ext>
            </a:extLst>
          </p:cNvPr>
          <p:cNvGrpSpPr/>
          <p:nvPr/>
        </p:nvGrpSpPr>
        <p:grpSpPr>
          <a:xfrm>
            <a:off x="2105448" y="2185188"/>
            <a:ext cx="3321342" cy="814826"/>
            <a:chOff x="2385722" y="2056303"/>
            <a:chExt cx="3321342" cy="8148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2056303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ko-KR" altLang="en-US" sz="2400" b="1" cap="all">
                  <a:solidFill>
                    <a:schemeClr val="accent1"/>
                  </a:solidFill>
                </a:rPr>
                <a:t>회원가입</a:t>
              </a:r>
              <a:endParaRPr lang="en-US" altLang="ko-KR" sz="2400" b="1" cap="all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594130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</a:rPr>
                <a:t>아이디</a:t>
              </a:r>
              <a:r>
                <a:rPr lang="en-US" altLang="ko-KR">
                  <a:solidFill>
                    <a:schemeClr val="bg1"/>
                  </a:solidFill>
                </a:rPr>
                <a:t>,</a:t>
              </a:r>
              <a:r>
                <a:rPr lang="ko-KR" altLang="en-US">
                  <a:solidFill>
                    <a:schemeClr val="bg1"/>
                  </a:solidFill>
                </a:rPr>
                <a:t> 비밀번호를 </a:t>
              </a:r>
              <a:r>
                <a:rPr lang="en-US" altLang="ko-KR">
                  <a:solidFill>
                    <a:schemeClr val="bg1"/>
                  </a:solidFill>
                </a:rPr>
                <a:t>DB</a:t>
              </a:r>
              <a:r>
                <a:rPr lang="ko-KR" altLang="en-US">
                  <a:solidFill>
                    <a:schemeClr val="bg1"/>
                  </a:solidFill>
                </a:rPr>
                <a:t>에 저장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29AE2-DE86-44E3-8DE4-B647F6A371CD}"/>
              </a:ext>
            </a:extLst>
          </p:cNvPr>
          <p:cNvGrpSpPr/>
          <p:nvPr/>
        </p:nvGrpSpPr>
        <p:grpSpPr>
          <a:xfrm>
            <a:off x="2105448" y="3636116"/>
            <a:ext cx="3321342" cy="814826"/>
            <a:chOff x="2385722" y="3504174"/>
            <a:chExt cx="3321342" cy="814826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ko-KR" altLang="en-US" sz="2400" b="1" cap="all">
                  <a:solidFill>
                    <a:schemeClr val="accent1"/>
                  </a:solidFill>
                </a:rPr>
                <a:t>로그인</a:t>
              </a:r>
              <a:endParaRPr lang="en-US" sz="2400" b="1" cap="all">
                <a:solidFill>
                  <a:schemeClr val="accent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4042001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DB</a:t>
              </a:r>
              <a:r>
                <a:rPr lang="ko-KR" altLang="en-US">
                  <a:solidFill>
                    <a:schemeClr val="bg1"/>
                  </a:solidFill>
                </a:rPr>
                <a:t>에 저장된 계정으로 로그인</a:t>
              </a:r>
              <a:r>
                <a:rPr lang="en-US" altLang="ko-KR">
                  <a:solidFill>
                    <a:schemeClr val="bg1"/>
                  </a:solidFill>
                </a:rPr>
                <a:t>.</a:t>
              </a:r>
              <a:r>
                <a:rPr lang="ko-KR" altLang="en-US">
                  <a:solidFill>
                    <a:schemeClr val="bg1"/>
                  </a:solidFill>
                </a:rPr>
                <a:t>  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075D5-6422-4430-870B-377162EE11B5}"/>
              </a:ext>
            </a:extLst>
          </p:cNvPr>
          <p:cNvGrpSpPr/>
          <p:nvPr/>
        </p:nvGrpSpPr>
        <p:grpSpPr>
          <a:xfrm>
            <a:off x="2105448" y="5087044"/>
            <a:ext cx="3813214" cy="1091825"/>
            <a:chOff x="2385722" y="4952045"/>
            <a:chExt cx="3321342" cy="1091825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4E1CB5-770B-4761-9F0D-AE9E9D7DAAE6}"/>
                </a:ext>
              </a:extLst>
            </p:cNvPr>
            <p:cNvSpPr txBox="1"/>
            <p:nvPr/>
          </p:nvSpPr>
          <p:spPr>
            <a:xfrm>
              <a:off x="2385722" y="4952045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ko-KR" altLang="en-US" sz="2400" b="1" cap="all" err="1">
                  <a:solidFill>
                    <a:schemeClr val="accent1"/>
                  </a:solidFill>
                </a:rPr>
                <a:t>단어저장</a:t>
              </a:r>
              <a:endParaRPr lang="en-US" sz="2400" b="1" cap="all">
                <a:solidFill>
                  <a:schemeClr val="accent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F583A1C-915E-465F-8FF0-92ACF48B5F57}"/>
                </a:ext>
              </a:extLst>
            </p:cNvPr>
            <p:cNvSpPr txBox="1"/>
            <p:nvPr/>
          </p:nvSpPr>
          <p:spPr>
            <a:xfrm>
              <a:off x="2385722" y="5489872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</a:rPr>
                <a:t>사용자가 직접 복습할 단어를 저장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315A6A-10A5-41CC-B1A2-97A66232FC8F}"/>
              </a:ext>
            </a:extLst>
          </p:cNvPr>
          <p:cNvGrpSpPr/>
          <p:nvPr/>
        </p:nvGrpSpPr>
        <p:grpSpPr>
          <a:xfrm>
            <a:off x="7752184" y="2185188"/>
            <a:ext cx="3321342" cy="1091825"/>
            <a:chOff x="8032458" y="2056303"/>
            <a:chExt cx="3321342" cy="1091825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8032458" y="2056303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ko-KR" altLang="en-US" sz="2400" b="1" cap="all">
                  <a:solidFill>
                    <a:schemeClr val="accent1"/>
                  </a:solidFill>
                </a:rPr>
                <a:t>번역</a:t>
              </a:r>
              <a:endParaRPr lang="en-US" sz="2400" b="1" cap="all">
                <a:solidFill>
                  <a:schemeClr val="accent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8032458" y="2594130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PaPago API</a:t>
              </a:r>
              <a:r>
                <a:rPr lang="ko-KR" altLang="en-US" dirty="0" err="1">
                  <a:solidFill>
                    <a:schemeClr val="bg1"/>
                  </a:solidFill>
                </a:rPr>
                <a:t>를</a:t>
              </a:r>
              <a:r>
                <a:rPr lang="ko-KR" altLang="en-US" dirty="0">
                  <a:solidFill>
                    <a:schemeClr val="bg1"/>
                  </a:solidFill>
                </a:rPr>
                <a:t> 통해 </a:t>
              </a:r>
              <a:r>
                <a:rPr lang="ko-KR" altLang="en-US" dirty="0" err="1">
                  <a:solidFill>
                    <a:schemeClr val="bg1"/>
                  </a:solidFill>
                </a:rPr>
                <a:t>영단어를</a:t>
              </a:r>
              <a:r>
                <a:rPr lang="ko-KR" altLang="en-US" dirty="0">
                  <a:solidFill>
                    <a:schemeClr val="bg1"/>
                  </a:solidFill>
                </a:rPr>
                <a:t> 자동 </a:t>
              </a:r>
              <a:r>
                <a:rPr lang="ko-KR" altLang="en-US" dirty="0" err="1">
                  <a:solidFill>
                    <a:schemeClr val="bg1"/>
                  </a:solidFill>
                </a:rPr>
                <a:t>번역후</a:t>
              </a:r>
              <a:r>
                <a:rPr lang="ko-KR" altLang="en-US" dirty="0">
                  <a:solidFill>
                    <a:schemeClr val="bg1"/>
                  </a:solidFill>
                </a:rPr>
                <a:t> 저장함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4DB0E3-F002-4E8F-B00D-880844865025}"/>
              </a:ext>
            </a:extLst>
          </p:cNvPr>
          <p:cNvGrpSpPr/>
          <p:nvPr/>
        </p:nvGrpSpPr>
        <p:grpSpPr>
          <a:xfrm>
            <a:off x="7752184" y="3636116"/>
            <a:ext cx="3321342" cy="814826"/>
            <a:chOff x="8032458" y="3504174"/>
            <a:chExt cx="3321342" cy="81482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2C40FFA-3EF7-4EFD-B587-051D8788C633}"/>
                </a:ext>
              </a:extLst>
            </p:cNvPr>
            <p:cNvSpPr txBox="1"/>
            <p:nvPr/>
          </p:nvSpPr>
          <p:spPr>
            <a:xfrm>
              <a:off x="8032458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ko-KR" altLang="en-US" sz="2400" b="1" cap="all">
                  <a:solidFill>
                    <a:schemeClr val="accent1"/>
                  </a:solidFill>
                </a:rPr>
                <a:t>학습</a:t>
              </a:r>
              <a:endParaRPr lang="en-US" altLang="ko-KR" sz="2400" b="1" cap="all">
                <a:solidFill>
                  <a:schemeClr val="accent1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11FBD85-B0B7-46C2-B3A8-3FE7D63EF4D1}"/>
                </a:ext>
              </a:extLst>
            </p:cNvPr>
            <p:cNvSpPr txBox="1"/>
            <p:nvPr/>
          </p:nvSpPr>
          <p:spPr>
            <a:xfrm>
              <a:off x="8032458" y="4042001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</a:rPr>
                <a:t>에 저장된 단어를 출력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C9EB48-E96A-48E4-A6C7-90FA70C25668}"/>
              </a:ext>
            </a:extLst>
          </p:cNvPr>
          <p:cNvGrpSpPr/>
          <p:nvPr/>
        </p:nvGrpSpPr>
        <p:grpSpPr>
          <a:xfrm>
            <a:off x="7752184" y="5087044"/>
            <a:ext cx="3321342" cy="814826"/>
            <a:chOff x="8032458" y="4952045"/>
            <a:chExt cx="3321342" cy="814826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3EFBD3E-E2CF-446C-97E6-590353E4829B}"/>
                </a:ext>
              </a:extLst>
            </p:cNvPr>
            <p:cNvSpPr txBox="1"/>
            <p:nvPr/>
          </p:nvSpPr>
          <p:spPr>
            <a:xfrm>
              <a:off x="8032458" y="4952045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ko-KR" altLang="en-US" sz="2400" b="1" cap="all" err="1">
                  <a:solidFill>
                    <a:schemeClr val="accent1"/>
                  </a:solidFill>
                </a:rPr>
                <a:t>단어수정</a:t>
              </a:r>
              <a:endParaRPr lang="en-US" sz="2400" b="1" cap="all">
                <a:solidFill>
                  <a:schemeClr val="accent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B604D6-865A-48F4-99B7-0D0FFF34EFB0}"/>
                </a:ext>
              </a:extLst>
            </p:cNvPr>
            <p:cNvSpPr txBox="1"/>
            <p:nvPr/>
          </p:nvSpPr>
          <p:spPr>
            <a:xfrm>
              <a:off x="8032458" y="5489872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DB</a:t>
              </a:r>
              <a:r>
                <a:rPr lang="ko-KR" altLang="en-US">
                  <a:solidFill>
                    <a:schemeClr val="bg1"/>
                  </a:solidFill>
                </a:rPr>
                <a:t>에 저장된 단어를 편집</a:t>
              </a:r>
              <a:r>
                <a:rPr lang="en-US" altLang="ko-KR">
                  <a:solidFill>
                    <a:schemeClr val="bg1"/>
                  </a:solidFill>
                </a:rPr>
                <a:t>,</a:t>
              </a:r>
              <a:r>
                <a:rPr lang="ko-KR" altLang="en-US">
                  <a:solidFill>
                    <a:schemeClr val="bg1"/>
                  </a:solidFill>
                </a:rPr>
                <a:t> 삭제</a:t>
              </a:r>
              <a:r>
                <a:rPr lang="en-US" altLang="ko-KR">
                  <a:solidFill>
                    <a:schemeClr val="bg1"/>
                  </a:solidFill>
                </a:rPr>
                <a:t>.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775166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/>
              <a:t>01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2D0100F-D840-47D6-948B-DC036E3B4FB4}"/>
              </a:ext>
            </a:extLst>
          </p:cNvPr>
          <p:cNvSpPr>
            <a:spLocks/>
          </p:cNvSpPr>
          <p:nvPr/>
        </p:nvSpPr>
        <p:spPr bwMode="auto">
          <a:xfrm>
            <a:off x="775166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/>
              <a:t>02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6803D66-E278-4500-9033-B327E9058A40}"/>
              </a:ext>
            </a:extLst>
          </p:cNvPr>
          <p:cNvSpPr>
            <a:spLocks/>
          </p:cNvSpPr>
          <p:nvPr/>
        </p:nvSpPr>
        <p:spPr bwMode="auto">
          <a:xfrm>
            <a:off x="775166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/>
              <a:t>03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C8D6055-878D-4A2F-8704-D06C26C1C524}"/>
              </a:ext>
            </a:extLst>
          </p:cNvPr>
          <p:cNvSpPr>
            <a:spLocks/>
          </p:cNvSpPr>
          <p:nvPr/>
        </p:nvSpPr>
        <p:spPr bwMode="auto">
          <a:xfrm>
            <a:off x="6425138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/>
              <a:t>04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9A759E-993E-48C6-909B-1929EB44F151}"/>
              </a:ext>
            </a:extLst>
          </p:cNvPr>
          <p:cNvSpPr>
            <a:spLocks/>
          </p:cNvSpPr>
          <p:nvPr/>
        </p:nvSpPr>
        <p:spPr bwMode="auto">
          <a:xfrm>
            <a:off x="6425138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/>
              <a:t>05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0AFD55C-142D-45ED-95E0-6B00E41695C2}"/>
              </a:ext>
            </a:extLst>
          </p:cNvPr>
          <p:cNvSpPr>
            <a:spLocks/>
          </p:cNvSpPr>
          <p:nvPr/>
        </p:nvSpPr>
        <p:spPr bwMode="auto">
          <a:xfrm>
            <a:off x="6425138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8007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CA09FC3E-0BE8-5844-8114-BE9D35E9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"/>
            <a:ext cx="10515600" cy="1325563"/>
          </a:xfrm>
        </p:spPr>
        <p:txBody>
          <a:bodyPr/>
          <a:lstStyle/>
          <a:p>
            <a:r>
              <a:rPr lang="en-US" altLang="ko-KR"/>
              <a:t>Architecture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872B02-8B4C-2747-933E-BFC82D4EA354}"/>
              </a:ext>
            </a:extLst>
          </p:cNvPr>
          <p:cNvSpPr txBox="1"/>
          <p:nvPr/>
        </p:nvSpPr>
        <p:spPr>
          <a:xfrm>
            <a:off x="2020361" y="5380178"/>
            <a:ext cx="538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client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0AC0BC-8C9B-2F48-BA42-76526BA9C2C0}"/>
              </a:ext>
            </a:extLst>
          </p:cNvPr>
          <p:cNvSpPr txBox="1"/>
          <p:nvPr/>
        </p:nvSpPr>
        <p:spPr>
          <a:xfrm>
            <a:off x="3699979" y="3592184"/>
            <a:ext cx="80924" cy="24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/>
          </a:p>
        </p:txBody>
      </p:sp>
      <p:graphicFrame>
        <p:nvGraphicFramePr>
          <p:cNvPr id="114" name="Table 3">
            <a:extLst>
              <a:ext uri="{FF2B5EF4-FFF2-40B4-BE49-F238E27FC236}">
                <a16:creationId xmlns:a16="http://schemas.microsoft.com/office/drawing/2014/main" id="{8F95A5BE-9380-CA49-B939-04CC77995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58219"/>
              </p:ext>
            </p:extLst>
          </p:nvPr>
        </p:nvGraphicFramePr>
        <p:xfrm>
          <a:off x="2495694" y="1264844"/>
          <a:ext cx="7651195" cy="1667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475">
                  <a:extLst>
                    <a:ext uri="{9D8B030D-6E8A-4147-A177-3AD203B41FA5}">
                      <a16:colId xmlns:a16="http://schemas.microsoft.com/office/drawing/2014/main" val="3050275231"/>
                    </a:ext>
                  </a:extLst>
                </a:gridCol>
                <a:gridCol w="111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4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406">
                  <a:extLst>
                    <a:ext uri="{9D8B030D-6E8A-4147-A177-3AD203B41FA5}">
                      <a16:colId xmlns:a16="http://schemas.microsoft.com/office/drawing/2014/main" val="4128431552"/>
                    </a:ext>
                  </a:extLst>
                </a:gridCol>
              </a:tblGrid>
              <a:tr h="517215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VIEW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Main</a:t>
                      </a:r>
                    </a:p>
                    <a:p>
                      <a:pPr algn="ctr"/>
                      <a:r>
                        <a:rPr lang="en-US" altLang="ko-KR" sz="1400" b="1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Page</a:t>
                      </a:r>
                      <a:endParaRPr lang="ko-KR" altLang="en-US" sz="1400" b="1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err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choiceCotent</a:t>
                      </a:r>
                      <a:endParaRPr lang="en-US" altLang="ko-KR" sz="1400" b="1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Page</a:t>
                      </a:r>
                      <a:endParaRPr lang="ko-KR" altLang="en-US" sz="1400" b="1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err="1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SaveWord</a:t>
                      </a:r>
                      <a:endParaRPr lang="en-US" altLang="ko-KR" sz="1400" b="1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Page</a:t>
                      </a:r>
                      <a:endParaRPr lang="ko-KR" altLang="en-US" sz="1400" b="1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Study</a:t>
                      </a:r>
                    </a:p>
                    <a:p>
                      <a:pPr algn="ctr"/>
                      <a:r>
                        <a:rPr lang="en-US" altLang="ko-KR" sz="1400" b="1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Page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Modify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Page</a:t>
                      </a:r>
                      <a:endParaRPr lang="ko-KR" altLang="en-US" sz="1400" b="1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100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로그인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단어저장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페이지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단어저장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영단어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출력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단어수정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편집 페이지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36377"/>
                  </a:ext>
                </a:extLst>
              </a:tr>
              <a:tr h="186549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회원가입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번역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다시하기</a:t>
                      </a: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알맞음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단어삭제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공부 페이지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023884"/>
                  </a:ext>
                </a:extLst>
              </a:tr>
            </a:tbl>
          </a:graphicData>
        </a:graphic>
      </p:graphicFrame>
      <p:graphicFrame>
        <p:nvGraphicFramePr>
          <p:cNvPr id="115" name="Table 4">
            <a:extLst>
              <a:ext uri="{FF2B5EF4-FFF2-40B4-BE49-F238E27FC236}">
                <a16:creationId xmlns:a16="http://schemas.microsoft.com/office/drawing/2014/main" id="{7ED1195E-0C31-9144-BDE7-3703F5ADD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478564"/>
              </p:ext>
            </p:extLst>
          </p:nvPr>
        </p:nvGraphicFramePr>
        <p:xfrm>
          <a:off x="2495695" y="3581876"/>
          <a:ext cx="4196458" cy="2891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7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46203089"/>
                    </a:ext>
                  </a:extLst>
                </a:gridCol>
                <a:gridCol w="1637218">
                  <a:extLst>
                    <a:ext uri="{9D8B030D-6E8A-4147-A177-3AD203B41FA5}">
                      <a16:colId xmlns:a16="http://schemas.microsoft.com/office/drawing/2014/main" val="226417803"/>
                    </a:ext>
                  </a:extLst>
                </a:gridCol>
              </a:tblGrid>
              <a:tr h="37344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CONTROLL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err="1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NmtReturnServlet</a:t>
                      </a:r>
                      <a:endParaRPr lang="ko-KR" altLang="en-US" sz="1400" b="1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err="1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memberServlet</a:t>
                      </a:r>
                      <a:endParaRPr lang="ko-KR" altLang="en-US" sz="1400" b="1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833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saveWordPage_data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-&gt; PaPago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로그인 메서드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kumimoji="1" lang="en-US" altLang="ko-KR" sz="1200">
                          <a:solidFill>
                            <a:schemeClr val="accent5"/>
                          </a:solidFill>
                        </a:rPr>
                        <a:t>command=Login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3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회원가입 메서드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kumimoji="1" lang="en-US" altLang="ko-KR" sz="1200">
                          <a:solidFill>
                            <a:schemeClr val="accent5"/>
                          </a:solidFill>
                        </a:rPr>
                        <a:t>command=Register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998156"/>
                  </a:ext>
                </a:extLst>
              </a:tr>
              <a:tr h="4772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단어 저장 메서드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kumimoji="1" lang="en-US" altLang="ko-KR" sz="1200">
                          <a:solidFill>
                            <a:schemeClr val="accent5"/>
                          </a:solidFill>
                        </a:rPr>
                        <a:t>command=</a:t>
                      </a:r>
                      <a:r>
                        <a:rPr kumimoji="1" lang="en-US" altLang="ko-KR" sz="1200" err="1">
                          <a:solidFill>
                            <a:schemeClr val="accent5"/>
                          </a:solidFill>
                        </a:rPr>
                        <a:t>Saveword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926659"/>
                  </a:ext>
                </a:extLst>
              </a:tr>
              <a:tr h="28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영단어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출력 메서드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kumimoji="1" lang="en-US" altLang="ko-KR" sz="1200">
                          <a:solidFill>
                            <a:schemeClr val="accent5"/>
                          </a:solidFill>
                        </a:rPr>
                        <a:t>command=Study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01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단어 수정 메서드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>
                          <a:solidFill>
                            <a:schemeClr val="accent5"/>
                          </a:solidFill>
                        </a:rPr>
                        <a:t>command=Modify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91459"/>
                  </a:ext>
                </a:extLst>
              </a:tr>
            </a:tbl>
          </a:graphicData>
        </a:graphic>
      </p:graphicFrame>
      <p:pic>
        <p:nvPicPr>
          <p:cNvPr id="116" name="그림 115" descr="그리기, 방, 음식이(가) 표시된 사진&#10;&#10;자동 생성된 설명">
            <a:extLst>
              <a:ext uri="{FF2B5EF4-FFF2-40B4-BE49-F238E27FC236}">
                <a16:creationId xmlns:a16="http://schemas.microsoft.com/office/drawing/2014/main" id="{39A6DB3D-12F1-CA4B-9840-AA2A9B998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454" y1="10455" x2="48454" y2="10455"/>
                        <a14:foregroundMark x1="41753" y1="23636" x2="41753" y2="23636"/>
                        <a14:foregroundMark x1="40206" y1="23636" x2="59278" y2="22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22" y="5641788"/>
            <a:ext cx="462632" cy="5246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39BCF2-628E-E845-BDEA-093339E8F820}"/>
              </a:ext>
            </a:extLst>
          </p:cNvPr>
          <p:cNvSpPr/>
          <p:nvPr/>
        </p:nvSpPr>
        <p:spPr>
          <a:xfrm>
            <a:off x="9058515" y="6131153"/>
            <a:ext cx="789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>
                <a:solidFill>
                  <a:schemeClr val="bg1"/>
                </a:solidFill>
                <a:cs typeface="Arial" pitchFamily="34" charset="0"/>
              </a:rPr>
              <a:t>Oracle</a:t>
            </a:r>
          </a:p>
        </p:txBody>
      </p:sp>
      <p:graphicFrame>
        <p:nvGraphicFramePr>
          <p:cNvPr id="117" name="Table 4">
            <a:extLst>
              <a:ext uri="{FF2B5EF4-FFF2-40B4-BE49-F238E27FC236}">
                <a16:creationId xmlns:a16="http://schemas.microsoft.com/office/drawing/2014/main" id="{5D477E96-2D83-2A47-AEF7-579188E31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32556"/>
              </p:ext>
            </p:extLst>
          </p:nvPr>
        </p:nvGraphicFramePr>
        <p:xfrm>
          <a:off x="7813532" y="3238001"/>
          <a:ext cx="2326681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Model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(Java class)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DAO</a:t>
                      </a:r>
                      <a:endParaRPr lang="ko-KR" altLang="en-US" sz="1400" b="1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68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Login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Register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1486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Saveword</a:t>
                      </a: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3627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Study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98067"/>
                  </a:ext>
                </a:extLst>
              </a:tr>
              <a:tr h="201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Modify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24749"/>
                  </a:ext>
                </a:extLst>
              </a:tr>
            </a:tbl>
          </a:graphicData>
        </a:graphic>
      </p:graphicFrame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1E0E2D9E-E625-4045-A2FC-1C4B58FED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51" b="93598" l="10000" r="90000">
                        <a14:foregroundMark x1="39722" y1="85061" x2="38056" y2="92378"/>
                        <a14:foregroundMark x1="36944" y1="90549" x2="33333" y2="93598"/>
                        <a14:foregroundMark x1="46389" y1="22866" x2="51667" y2="32012"/>
                        <a14:foregroundMark x1="52778" y1="27744" x2="50833" y2="37195"/>
                        <a14:foregroundMark x1="48056" y1="53963" x2="32778" y2="39024"/>
                        <a14:foregroundMark x1="36111" y1="33537" x2="50278" y2="40549"/>
                        <a14:foregroundMark x1="56944" y1="25610" x2="38611" y2="49695"/>
                        <a14:foregroundMark x1="48333" y1="40549" x2="49722" y2="54268"/>
                        <a14:foregroundMark x1="50000" y1="38110" x2="53611" y2="48476"/>
                        <a14:foregroundMark x1="51667" y1="55183" x2="51667" y2="55183"/>
                        <a14:foregroundMark x1="53611" y1="42988" x2="53611" y2="42988"/>
                        <a14:foregroundMark x1="53611" y1="34451" x2="54444" y2="43902"/>
                        <a14:foregroundMark x1="53611" y1="54878" x2="53611" y2="54878"/>
                        <a14:foregroundMark x1="53333" y1="47866" x2="52778" y2="54878"/>
                        <a14:foregroundMark x1="42778" y1="40854" x2="43889" y2="30183"/>
                        <a14:foregroundMark x1="51667" y1="30488" x2="42222" y2="30488"/>
                        <a14:foregroundMark x1="50833" y1="29573" x2="51667" y2="23780"/>
                        <a14:foregroundMark x1="48333" y1="18598" x2="48333" y2="18598"/>
                        <a14:foregroundMark x1="48333" y1="19817" x2="47222" y2="15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37" y="5654398"/>
            <a:ext cx="462633" cy="421510"/>
          </a:xfrm>
          <a:prstGeom prst="rect">
            <a:avLst/>
          </a:prstGeom>
        </p:spPr>
      </p:pic>
      <p:cxnSp>
        <p:nvCxnSpPr>
          <p:cNvPr id="145" name="직선 화살표 연결선 112">
            <a:extLst>
              <a:ext uri="{FF2B5EF4-FFF2-40B4-BE49-F238E27FC236}">
                <a16:creationId xmlns:a16="http://schemas.microsoft.com/office/drawing/2014/main" id="{FD80F888-C513-7044-B382-B8DC9E91C1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29100" y="3363099"/>
            <a:ext cx="2918162" cy="199947"/>
          </a:xfrm>
          <a:prstGeom prst="bentConnector3">
            <a:avLst>
              <a:gd name="adj1" fmla="val 99939"/>
            </a:avLst>
          </a:prstGeom>
          <a:ln w="25400" cmpd="sng">
            <a:solidFill>
              <a:schemeClr val="bg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12">
            <a:extLst>
              <a:ext uri="{FF2B5EF4-FFF2-40B4-BE49-F238E27FC236}">
                <a16:creationId xmlns:a16="http://schemas.microsoft.com/office/drawing/2014/main" id="{6B8FC94D-7574-FB49-BE41-7719F3583000}"/>
              </a:ext>
            </a:extLst>
          </p:cNvPr>
          <p:cNvCxnSpPr>
            <a:cxnSpLocks/>
            <a:stCxn id="114" idx="1"/>
            <a:endCxn id="115" idx="3"/>
          </p:cNvCxnSpPr>
          <p:nvPr/>
        </p:nvCxnSpPr>
        <p:spPr>
          <a:xfrm rot="10800000" flipH="1" flipV="1">
            <a:off x="2495693" y="2098417"/>
            <a:ext cx="4196459" cy="2929259"/>
          </a:xfrm>
          <a:prstGeom prst="bentConnector5">
            <a:avLst>
              <a:gd name="adj1" fmla="val -5447"/>
              <a:gd name="adj2" fmla="val 38087"/>
              <a:gd name="adj3" fmla="val 105447"/>
            </a:avLst>
          </a:prstGeom>
          <a:ln w="25400" cmpd="sng">
            <a:solidFill>
              <a:schemeClr val="accent5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DF188B6-B513-7C45-9B4C-11BF26DAA489}"/>
              </a:ext>
            </a:extLst>
          </p:cNvPr>
          <p:cNvSpPr/>
          <p:nvPr/>
        </p:nvSpPr>
        <p:spPr>
          <a:xfrm>
            <a:off x="7734814" y="6137052"/>
            <a:ext cx="862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defRPr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PaPago</a:t>
            </a:r>
          </a:p>
        </p:txBody>
      </p:sp>
      <p:cxnSp>
        <p:nvCxnSpPr>
          <p:cNvPr id="172" name="직선 화살표 연결선 112">
            <a:extLst>
              <a:ext uri="{FF2B5EF4-FFF2-40B4-BE49-F238E27FC236}">
                <a16:creationId xmlns:a16="http://schemas.microsoft.com/office/drawing/2014/main" id="{A3CD3EBF-5811-B44A-B124-54190A596049}"/>
              </a:ext>
            </a:extLst>
          </p:cNvPr>
          <p:cNvCxnSpPr>
            <a:cxnSpLocks/>
            <a:stCxn id="116" idx="0"/>
          </p:cNvCxnSpPr>
          <p:nvPr/>
        </p:nvCxnSpPr>
        <p:spPr>
          <a:xfrm rot="5400000" flipH="1" flipV="1">
            <a:off x="9047053" y="5280201"/>
            <a:ext cx="723172" cy="2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bg1"/>
            </a:solidFill>
            <a:prstDash val="sysDot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12">
            <a:extLst>
              <a:ext uri="{FF2B5EF4-FFF2-40B4-BE49-F238E27FC236}">
                <a16:creationId xmlns:a16="http://schemas.microsoft.com/office/drawing/2014/main" id="{138E476C-8BBA-714A-99F7-F3771D148B4E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4343400" y="6500485"/>
            <a:ext cx="3822654" cy="5899"/>
          </a:xfrm>
          <a:prstGeom prst="bentConnector4">
            <a:avLst>
              <a:gd name="adj1" fmla="val 255"/>
              <a:gd name="adj2" fmla="val 3975233"/>
            </a:avLst>
          </a:prstGeom>
          <a:ln w="25400" cmpd="sng">
            <a:solidFill>
              <a:schemeClr val="bg1"/>
            </a:solidFill>
            <a:prstDash val="sysDot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A1DDB32F-96BC-544A-A912-E7650C3A82E3}"/>
              </a:ext>
            </a:extLst>
          </p:cNvPr>
          <p:cNvSpPr txBox="1"/>
          <p:nvPr/>
        </p:nvSpPr>
        <p:spPr>
          <a:xfrm>
            <a:off x="3350619" y="2947123"/>
            <a:ext cx="2714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chemeClr val="accent5"/>
                </a:solidFill>
              </a:rPr>
              <a:t>command</a:t>
            </a:r>
            <a:r>
              <a:rPr kumimoji="1" lang="ko-KR" altLang="en-US" sz="1200">
                <a:solidFill>
                  <a:schemeClr val="accent5"/>
                </a:solidFill>
              </a:rPr>
              <a:t> </a:t>
            </a:r>
            <a:r>
              <a:rPr kumimoji="1" lang="en-US" altLang="ko-KR" sz="1200">
                <a:solidFill>
                  <a:schemeClr val="accent5"/>
                </a:solidFill>
              </a:rPr>
              <a:t>and </a:t>
            </a:r>
            <a:r>
              <a:rPr kumimoji="1" lang="en-US" altLang="ko-KR" sz="1200" err="1">
                <a:solidFill>
                  <a:schemeClr val="accent5"/>
                </a:solidFill>
              </a:rPr>
              <a:t>FormData</a:t>
            </a:r>
            <a:r>
              <a:rPr kumimoji="1" lang="en-US" altLang="ko-KR" sz="1200">
                <a:solidFill>
                  <a:schemeClr val="accent5"/>
                </a:solidFill>
              </a:rPr>
              <a:t>(</a:t>
            </a:r>
            <a:r>
              <a:rPr kumimoji="1" lang="en-US" altLang="ko-KR" sz="1200" err="1">
                <a:solidFill>
                  <a:schemeClr val="accent5"/>
                </a:solidFill>
              </a:rPr>
              <a:t>id,pwd,word</a:t>
            </a:r>
            <a:r>
              <a:rPr kumimoji="1" lang="en-US" altLang="ko-KR" sz="1200">
                <a:solidFill>
                  <a:schemeClr val="accent5"/>
                </a:solidFill>
              </a:rPr>
              <a:t>…)</a:t>
            </a:r>
            <a:endParaRPr kumimoji="1" lang="ko-KR" altLang="en-US" sz="1200">
              <a:solidFill>
                <a:schemeClr val="accent5"/>
              </a:solidFill>
            </a:endParaRPr>
          </a:p>
        </p:txBody>
      </p:sp>
      <p:cxnSp>
        <p:nvCxnSpPr>
          <p:cNvPr id="218" name="직선 화살표 연결선 112">
            <a:extLst>
              <a:ext uri="{FF2B5EF4-FFF2-40B4-BE49-F238E27FC236}">
                <a16:creationId xmlns:a16="http://schemas.microsoft.com/office/drawing/2014/main" id="{3ECAA58F-7D43-C644-806D-8630EBCB887C}"/>
              </a:ext>
            </a:extLst>
          </p:cNvPr>
          <p:cNvCxnSpPr>
            <a:cxnSpLocks/>
          </p:cNvCxnSpPr>
          <p:nvPr/>
        </p:nvCxnSpPr>
        <p:spPr>
          <a:xfrm flipV="1">
            <a:off x="6735017" y="4211407"/>
            <a:ext cx="1025176" cy="947261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accent5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[R] 228">
            <a:extLst>
              <a:ext uri="{FF2B5EF4-FFF2-40B4-BE49-F238E27FC236}">
                <a16:creationId xmlns:a16="http://schemas.microsoft.com/office/drawing/2014/main" id="{104754CE-6373-0042-AE5D-33907D6A6D14}"/>
              </a:ext>
            </a:extLst>
          </p:cNvPr>
          <p:cNvCxnSpPr>
            <a:cxnSpLocks/>
          </p:cNvCxnSpPr>
          <p:nvPr/>
        </p:nvCxnSpPr>
        <p:spPr>
          <a:xfrm flipV="1">
            <a:off x="7147261" y="2928962"/>
            <a:ext cx="0" cy="432000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E93B30B4-2844-EF4C-9CA5-B5053FA5792B}"/>
              </a:ext>
            </a:extLst>
          </p:cNvPr>
          <p:cNvSpPr txBox="1"/>
          <p:nvPr/>
        </p:nvSpPr>
        <p:spPr>
          <a:xfrm>
            <a:off x="5398622" y="3149248"/>
            <a:ext cx="889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</a:rPr>
              <a:t>Data(word)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C2CFA9B-F8B9-104A-8BEE-BD20D1C7C586}"/>
              </a:ext>
            </a:extLst>
          </p:cNvPr>
          <p:cNvSpPr txBox="1"/>
          <p:nvPr/>
        </p:nvSpPr>
        <p:spPr>
          <a:xfrm>
            <a:off x="6680291" y="5137488"/>
            <a:ext cx="242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chemeClr val="accent5"/>
                </a:solidFill>
              </a:rPr>
              <a:t>Send, Data(</a:t>
            </a:r>
            <a:r>
              <a:rPr kumimoji="1" lang="en-US" altLang="ko-KR" sz="1200" err="1">
                <a:solidFill>
                  <a:schemeClr val="accent5"/>
                </a:solidFill>
              </a:rPr>
              <a:t>id,pwd,sysdate</a:t>
            </a:r>
            <a:r>
              <a:rPr kumimoji="1" lang="en-US" altLang="ko-KR" sz="1200">
                <a:solidFill>
                  <a:schemeClr val="accent5"/>
                </a:solidFill>
              </a:rPr>
              <a:t>)</a:t>
            </a:r>
          </a:p>
          <a:p>
            <a:r>
              <a:rPr kumimoji="1" lang="en-US" altLang="ko-KR" sz="1200">
                <a:solidFill>
                  <a:schemeClr val="accent5"/>
                </a:solidFill>
              </a:rPr>
              <a:t>Receive, Data(</a:t>
            </a:r>
            <a:r>
              <a:rPr kumimoji="1" lang="en-US" altLang="ko-KR" sz="1200" err="1">
                <a:solidFill>
                  <a:schemeClr val="accent5"/>
                </a:solidFill>
              </a:rPr>
              <a:t>word,mean,worddate</a:t>
            </a:r>
            <a:endParaRPr kumimoji="1" lang="ko-KR" altLang="en-US" sz="1200">
              <a:solidFill>
                <a:schemeClr val="accent5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8E2D7AC-7313-F24B-A172-F94F3D859B6B}"/>
              </a:ext>
            </a:extLst>
          </p:cNvPr>
          <p:cNvSpPr txBox="1"/>
          <p:nvPr/>
        </p:nvSpPr>
        <p:spPr>
          <a:xfrm>
            <a:off x="9408638" y="5141702"/>
            <a:ext cx="1395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</a:rPr>
              <a:t>SQL-Select, update 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04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6847C-E262-4B0E-A045-60953873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결과</a:t>
            </a:r>
          </a:p>
        </p:txBody>
      </p:sp>
      <p:pic>
        <p:nvPicPr>
          <p:cNvPr id="4" name="그림 개체 틀 4" descr="실내, 모니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2D37CC4-EC2D-EB4D-B546-139569BCE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r="8264"/>
          <a:stretch>
            <a:fillRect/>
          </a:stretch>
        </p:blipFill>
        <p:spPr>
          <a:xfrm>
            <a:off x="2886792" y="1687061"/>
            <a:ext cx="6418415" cy="4805814"/>
          </a:xfrm>
        </p:spPr>
      </p:pic>
    </p:spTree>
    <p:extLst>
      <p:ext uri="{BB962C8B-B14F-4D97-AF65-F5344CB8AC3E}">
        <p14:creationId xmlns:p14="http://schemas.microsoft.com/office/powerpoint/2010/main" val="90581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0A6F5-28AB-4C4E-A0FB-89A0BFE8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</a:t>
            </a:r>
            <a:r>
              <a:rPr lang="en-US" altLang="ko-KR" dirty="0"/>
              <a:t>SW vs </a:t>
            </a:r>
            <a:r>
              <a:rPr lang="ko-KR" altLang="en-US" dirty="0"/>
              <a:t>개발한 </a:t>
            </a:r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A29103-B425-48FF-9EFC-8D28C1C01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278" y="1417688"/>
            <a:ext cx="3850532" cy="1198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외부 </a:t>
            </a:r>
            <a:r>
              <a:rPr lang="en-US" altLang="ko-KR" sz="2400" dirty="0"/>
              <a:t>SW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4FA803-5BE1-CD49-89F9-8D28FF58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64" y="2230876"/>
            <a:ext cx="1198124" cy="1198124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DBFE1D25-CC1B-4042-827C-4EEAB6879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51" b="93598" l="10000" r="90000">
                        <a14:foregroundMark x1="39722" y1="85061" x2="38056" y2="92378"/>
                        <a14:foregroundMark x1="36944" y1="90549" x2="33333" y2="93598"/>
                        <a14:foregroundMark x1="46389" y1="22866" x2="51667" y2="32012"/>
                        <a14:foregroundMark x1="52778" y1="27744" x2="50833" y2="37195"/>
                        <a14:foregroundMark x1="48056" y1="53963" x2="32778" y2="39024"/>
                        <a14:foregroundMark x1="36111" y1="33537" x2="50278" y2="40549"/>
                        <a14:foregroundMark x1="56944" y1="25610" x2="38611" y2="49695"/>
                        <a14:foregroundMark x1="48333" y1="40549" x2="49722" y2="54268"/>
                        <a14:foregroundMark x1="50000" y1="38110" x2="53611" y2="48476"/>
                        <a14:foregroundMark x1="51667" y1="55183" x2="51667" y2="55183"/>
                        <a14:foregroundMark x1="53611" y1="42988" x2="53611" y2="42988"/>
                        <a14:foregroundMark x1="53611" y1="34451" x2="54444" y2="43902"/>
                        <a14:foregroundMark x1="53611" y1="54878" x2="53611" y2="54878"/>
                        <a14:foregroundMark x1="53333" y1="47866" x2="52778" y2="54878"/>
                        <a14:foregroundMark x1="42778" y1="40854" x2="43889" y2="30183"/>
                        <a14:foregroundMark x1="51667" y1="30488" x2="42222" y2="30488"/>
                        <a14:foregroundMark x1="50833" y1="29573" x2="51667" y2="23780"/>
                        <a14:foregroundMark x1="48333" y1="18598" x2="48333" y2="18598"/>
                        <a14:foregroundMark x1="48333" y1="19817" x2="47222" y2="15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29" y="4101437"/>
            <a:ext cx="1469497" cy="13388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9AE06-1B3D-474C-B00C-65576D4999A0}"/>
              </a:ext>
            </a:extLst>
          </p:cNvPr>
          <p:cNvSpPr/>
          <p:nvPr/>
        </p:nvSpPr>
        <p:spPr>
          <a:xfrm>
            <a:off x="2585321" y="3429000"/>
            <a:ext cx="1124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Bootstrap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E44C37-EF63-2A4C-BD4F-DC56107AE94E}"/>
              </a:ext>
            </a:extLst>
          </p:cNvPr>
          <p:cNvSpPr/>
          <p:nvPr/>
        </p:nvSpPr>
        <p:spPr>
          <a:xfrm>
            <a:off x="2444416" y="5440312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PaPago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API</a:t>
            </a: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AA93CB28-D9DF-3B4A-84E2-348072AA8A0B}"/>
              </a:ext>
            </a:extLst>
          </p:cNvPr>
          <p:cNvSpPr/>
          <p:nvPr/>
        </p:nvSpPr>
        <p:spPr>
          <a:xfrm>
            <a:off x="4905313" y="3609935"/>
            <a:ext cx="1411289" cy="622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3DF73F0-7B1B-4844-B700-4873FC958A89}"/>
              </a:ext>
            </a:extLst>
          </p:cNvPr>
          <p:cNvSpPr txBox="1">
            <a:spLocks/>
          </p:cNvSpPr>
          <p:nvPr/>
        </p:nvSpPr>
        <p:spPr>
          <a:xfrm>
            <a:off x="8206902" y="1417688"/>
            <a:ext cx="3850532" cy="119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개발한 </a:t>
            </a:r>
            <a:r>
              <a:rPr lang="en-US" altLang="ko-KR" sz="2400" dirty="0"/>
              <a:t>SW</a:t>
            </a:r>
            <a:endParaRPr lang="ko-KR" altLang="en-US" sz="2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2D1FA7-B44B-4B4B-8F05-5DDC4734BE98}"/>
              </a:ext>
            </a:extLst>
          </p:cNvPr>
          <p:cNvSpPr/>
          <p:nvPr/>
        </p:nvSpPr>
        <p:spPr>
          <a:xfrm>
            <a:off x="7779313" y="6129735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PaPago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api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로 객체 전달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00E3F743-6476-5847-ADC7-190A8FF00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44" y="4375450"/>
            <a:ext cx="1564810" cy="1670540"/>
          </a:xfrm>
          <a:prstGeom prst="rect">
            <a:avLst/>
          </a:prstGeom>
        </p:spPr>
      </p:pic>
      <p:pic>
        <p:nvPicPr>
          <p:cNvPr id="26" name="그림 25" descr="스크린샷, 사진, 컴퓨터, 모니터이(가) 표시된 사진&#10;&#10;자동 생성된 설명">
            <a:extLst>
              <a:ext uri="{FF2B5EF4-FFF2-40B4-BE49-F238E27FC236}">
                <a16:creationId xmlns:a16="http://schemas.microsoft.com/office/drawing/2014/main" id="{A3CE91CC-3AFF-4E43-A9D5-B3AF259BD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420" y="1927151"/>
            <a:ext cx="3526434" cy="1994038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A632ECD6-9834-FB49-8E3B-13CF912CF1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420" y="4375451"/>
            <a:ext cx="1754773" cy="167053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5602C5-31AD-9448-ABB0-26A036F3BBEA}"/>
              </a:ext>
            </a:extLst>
          </p:cNvPr>
          <p:cNvSpPr/>
          <p:nvPr/>
        </p:nvSpPr>
        <p:spPr>
          <a:xfrm>
            <a:off x="8038041" y="3965031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cs typeface="Arial" pitchFamily="34" charset="0"/>
              </a:rPr>
              <a:t>반응형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 웹 사이트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07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6847C-E262-4B0E-A045-60953873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난이도 및 어려운 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1894C-A25E-0945-989C-6C65B59C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316" y="2804018"/>
            <a:ext cx="1353844" cy="1152378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CF2637-0108-824A-8736-E102A6410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51" b="93598" l="10000" r="90000">
                        <a14:foregroundMark x1="39722" y1="85061" x2="38056" y2="92378"/>
                        <a14:foregroundMark x1="36944" y1="90549" x2="33333" y2="93598"/>
                        <a14:foregroundMark x1="46389" y1="22866" x2="51667" y2="32012"/>
                        <a14:foregroundMark x1="52778" y1="27744" x2="50833" y2="37195"/>
                        <a14:foregroundMark x1="48056" y1="53963" x2="32778" y2="39024"/>
                        <a14:foregroundMark x1="36111" y1="33537" x2="50278" y2="40549"/>
                        <a14:foregroundMark x1="56944" y1="25610" x2="38611" y2="49695"/>
                        <a14:foregroundMark x1="48333" y1="40549" x2="49722" y2="54268"/>
                        <a14:foregroundMark x1="50000" y1="38110" x2="53611" y2="48476"/>
                        <a14:foregroundMark x1="51667" y1="55183" x2="51667" y2="55183"/>
                        <a14:foregroundMark x1="53611" y1="42988" x2="53611" y2="42988"/>
                        <a14:foregroundMark x1="53611" y1="34451" x2="54444" y2="43902"/>
                        <a14:foregroundMark x1="53611" y1="54878" x2="53611" y2="54878"/>
                        <a14:foregroundMark x1="53333" y1="47866" x2="52778" y2="54878"/>
                        <a14:foregroundMark x1="42778" y1="40854" x2="43889" y2="30183"/>
                        <a14:foregroundMark x1="51667" y1="30488" x2="42222" y2="30488"/>
                        <a14:foregroundMark x1="50833" y1="29573" x2="51667" y2="23780"/>
                        <a14:foregroundMark x1="48333" y1="18598" x2="48333" y2="18598"/>
                        <a14:foregroundMark x1="48333" y1="19817" x2="47222" y2="15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51" y="3380207"/>
            <a:ext cx="977735" cy="890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F194A66-B8D5-F744-8FFB-DE3FEB4D43DC}"/>
              </a:ext>
            </a:extLst>
          </p:cNvPr>
          <p:cNvSpPr/>
          <p:nvPr/>
        </p:nvSpPr>
        <p:spPr>
          <a:xfrm>
            <a:off x="879839" y="4287693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PaPago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ECC4AC-2A28-BB47-9035-76E332B452CD}"/>
              </a:ext>
            </a:extLst>
          </p:cNvPr>
          <p:cNvSpPr txBox="1"/>
          <p:nvPr/>
        </p:nvSpPr>
        <p:spPr>
          <a:xfrm>
            <a:off x="2437306" y="3477271"/>
            <a:ext cx="90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request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D0CE26-F80B-5843-B11B-2D211EDF8782}"/>
              </a:ext>
            </a:extLst>
          </p:cNvPr>
          <p:cNvSpPr txBox="1"/>
          <p:nvPr/>
        </p:nvSpPr>
        <p:spPr>
          <a:xfrm>
            <a:off x="2368697" y="4116475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response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9073B7-C130-5040-93C5-3B76625EBA18}"/>
              </a:ext>
            </a:extLst>
          </p:cNvPr>
          <p:cNvGrpSpPr/>
          <p:nvPr/>
        </p:nvGrpSpPr>
        <p:grpSpPr>
          <a:xfrm>
            <a:off x="3032027" y="3344909"/>
            <a:ext cx="2736181" cy="1325563"/>
            <a:chOff x="2601433" y="2650918"/>
            <a:chExt cx="4028483" cy="2048952"/>
          </a:xfrm>
        </p:grpSpPr>
        <p:pic>
          <p:nvPicPr>
            <p:cNvPr id="18" name="Picture 3" descr="D:\Fullppt\005-PNG이미지\노트북.png">
              <a:extLst>
                <a:ext uri="{FF2B5EF4-FFF2-40B4-BE49-F238E27FC236}">
                  <a16:creationId xmlns:a16="http://schemas.microsoft.com/office/drawing/2014/main" id="{13D788CB-0CDE-4841-A717-577879715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433" y="2650918"/>
              <a:ext cx="4028483" cy="204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개체 틀 4" descr="실내, 모니터, 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59679BDE-E716-0648-B6D4-550021C07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4" r="8264"/>
            <a:stretch>
              <a:fillRect/>
            </a:stretch>
          </p:blipFill>
          <p:spPr>
            <a:xfrm>
              <a:off x="3709666" y="2935291"/>
              <a:ext cx="1901813" cy="1424005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93329B1C-912F-3C48-BE9C-2FF60183FF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059" l="304" r="96353">
                        <a14:foregroundMark x1="47720" y1="9412" x2="47720" y2="9412"/>
                        <a14:foregroundMark x1="42249" y1="6353" x2="42249" y2="6353"/>
                        <a14:foregroundMark x1="41337" y1="4941" x2="41337" y2="4941"/>
                        <a14:foregroundMark x1="42249" y1="2824" x2="42249" y2="2824"/>
                        <a14:foregroundMark x1="3951" y1="27529" x2="3951" y2="27529"/>
                        <a14:foregroundMark x1="89970" y1="25882" x2="89970" y2="25882"/>
                        <a14:foregroundMark x1="81459" y1="33176" x2="96353" y2="31765"/>
                        <a14:foregroundMark x1="58967" y1="10824" x2="49544" y2="0"/>
                        <a14:foregroundMark x1="11246" y1="27529" x2="304" y2="31765"/>
                        <a14:foregroundMark x1="45897" y1="89647" x2="45897" y2="89647"/>
                        <a14:foregroundMark x1="45897" y1="89647" x2="45897" y2="99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590" y="3459932"/>
            <a:ext cx="850357" cy="109924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3DC34AC-EEB7-6841-A675-978ECC6EB1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04" b="92453" l="7767" r="91748">
                        <a14:foregroundMark x1="51456" y1="10377" x2="51456" y2="10377"/>
                        <a14:foregroundMark x1="45631" y1="18868" x2="18932" y2="11792"/>
                        <a14:foregroundMark x1="51456" y1="17453" x2="30583" y2="36321"/>
                        <a14:foregroundMark x1="52913" y1="23113" x2="52913" y2="23113"/>
                        <a14:foregroundMark x1="61650" y1="27830" x2="69417" y2="21698"/>
                        <a14:foregroundMark x1="61650" y1="20283" x2="61650" y2="20283"/>
                        <a14:foregroundMark x1="60194" y1="20283" x2="60194" y2="20283"/>
                        <a14:foregroundMark x1="64563" y1="20283" x2="64563" y2="20283"/>
                        <a14:foregroundMark x1="36408" y1="20283" x2="67961" y2="20283"/>
                        <a14:foregroundMark x1="55825" y1="24528" x2="26214" y2="47170"/>
                        <a14:foregroundMark x1="26214" y1="47170" x2="26214" y2="49528"/>
                        <a14:foregroundMark x1="23301" y1="33491" x2="16990" y2="20283"/>
                        <a14:foregroundMark x1="16990" y1="21698" x2="54854" y2="7547"/>
                        <a14:foregroundMark x1="54854" y1="7547" x2="58738" y2="7547"/>
                        <a14:foregroundMark x1="66505" y1="46226" x2="66505" y2="46226"/>
                        <a14:foregroundMark x1="58738" y1="62264" x2="34951" y2="66509"/>
                        <a14:foregroundMark x1="51456" y1="53774" x2="33495" y2="36321"/>
                        <a14:foregroundMark x1="34951" y1="33491" x2="16990" y2="65566"/>
                        <a14:foregroundMark x1="16990" y1="65566" x2="18932" y2="70755"/>
                        <a14:foregroundMark x1="32039" y1="27830" x2="13107" y2="62736"/>
                        <a14:foregroundMark x1="13107" y1="62736" x2="48058" y2="75943"/>
                        <a14:foregroundMark x1="48058" y1="75943" x2="83981" y2="50000"/>
                        <a14:foregroundMark x1="83981" y1="50000" x2="75243" y2="24528"/>
                        <a14:foregroundMark x1="20388" y1="21698" x2="8252" y2="55189"/>
                        <a14:foregroundMark x1="8252" y1="55189" x2="9709" y2="74057"/>
                        <a14:foregroundMark x1="20388" y1="79717" x2="72330" y2="92453"/>
                        <a14:foregroundMark x1="78155" y1="18396" x2="91748" y2="51887"/>
                        <a14:foregroundMark x1="91748" y1="51887" x2="89806" y2="74528"/>
                        <a14:foregroundMark x1="8738" y1="14151" x2="66990" y2="8491"/>
                        <a14:foregroundMark x1="15534" y1="9434" x2="15534" y2="9434"/>
                        <a14:foregroundMark x1="14078" y1="10849" x2="14078" y2="10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977" y="2610196"/>
            <a:ext cx="1308100" cy="13462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F0AA2B4-EE56-7647-81E2-E5956A5D7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86" y="4220530"/>
            <a:ext cx="4452446" cy="288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B643A-992D-ED48-B102-6DD5C9E032F6}"/>
                  </a:ext>
                </a:extLst>
              </p:cNvPr>
              <p:cNvSpPr txBox="1"/>
              <p:nvPr/>
            </p:nvSpPr>
            <p:spPr>
              <a:xfrm>
                <a:off x="8234757" y="3128704"/>
                <a:ext cx="8217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kumimoji="1"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DB643A-992D-ED48-B102-6DD5C9E03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757" y="3128704"/>
                <a:ext cx="821700" cy="430887"/>
              </a:xfrm>
              <a:prstGeom prst="rect">
                <a:avLst/>
              </a:prstGeom>
              <a:blipFill>
                <a:blip r:embed="rId1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300FF4-0C8C-DC46-8C72-6014E6507652}"/>
              </a:ext>
            </a:extLst>
          </p:cNvPr>
          <p:cNvSpPr txBox="1"/>
          <p:nvPr/>
        </p:nvSpPr>
        <p:spPr>
          <a:xfrm>
            <a:off x="8089237" y="2885497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TimeZone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6B2CB1D-E410-3C47-9122-43A405B1BA11}"/>
              </a:ext>
            </a:extLst>
          </p:cNvPr>
          <p:cNvSpPr/>
          <p:nvPr/>
        </p:nvSpPr>
        <p:spPr>
          <a:xfrm>
            <a:off x="2460582" y="217658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난이도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EDB237B-4AA8-1A4D-AF67-7373512D768D}"/>
              </a:ext>
            </a:extLst>
          </p:cNvPr>
          <p:cNvSpPr/>
          <p:nvPr/>
        </p:nvSpPr>
        <p:spPr>
          <a:xfrm>
            <a:off x="7835710" y="2189171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어려웠던 점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EB3368D-CDBA-AA43-AEB7-3F6BD119FD96}"/>
              </a:ext>
            </a:extLst>
          </p:cNvPr>
          <p:cNvCxnSpPr>
            <a:cxnSpLocks/>
          </p:cNvCxnSpPr>
          <p:nvPr/>
        </p:nvCxnSpPr>
        <p:spPr>
          <a:xfrm>
            <a:off x="2118894" y="3846603"/>
            <a:ext cx="1510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8FB4A3C-6E2C-8042-92C7-C0CCF05DAFBE}"/>
              </a:ext>
            </a:extLst>
          </p:cNvPr>
          <p:cNvCxnSpPr>
            <a:cxnSpLocks/>
          </p:cNvCxnSpPr>
          <p:nvPr/>
        </p:nvCxnSpPr>
        <p:spPr>
          <a:xfrm flipH="1">
            <a:off x="2090758" y="4095913"/>
            <a:ext cx="1510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CB3820-C7A8-1B49-8298-7E590599C0BB}"/>
              </a:ext>
            </a:extLst>
          </p:cNvPr>
          <p:cNvSpPr txBox="1"/>
          <p:nvPr/>
        </p:nvSpPr>
        <p:spPr>
          <a:xfrm>
            <a:off x="6963316" y="4568127"/>
            <a:ext cx="4220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</a:rPr>
              <a:t>현재 시간보다 작은 단어 데이터를 출력하는 </a:t>
            </a:r>
            <a:r>
              <a:rPr kumimoji="1" lang="en-US" altLang="ko-KR" sz="1400" dirty="0">
                <a:solidFill>
                  <a:schemeClr val="bg1"/>
                </a:solidFill>
              </a:rPr>
              <a:t>query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0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305</Words>
  <Application>Microsoft Macintosh PowerPoint</Application>
  <PresentationFormat>와이드스크린</PresentationFormat>
  <Paragraphs>112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맑은 고딕</vt:lpstr>
      <vt:lpstr>Open Sans</vt:lpstr>
      <vt:lpstr>Arial</vt:lpstr>
      <vt:lpstr>Calibri</vt:lpstr>
      <vt:lpstr>Calibri Light</vt:lpstr>
      <vt:lpstr>Cambria Math</vt:lpstr>
      <vt:lpstr>SHOWEET-DARK PRO</vt:lpstr>
      <vt:lpstr>Showeet theme</vt:lpstr>
      <vt:lpstr>showeet</vt:lpstr>
      <vt:lpstr>Remind</vt:lpstr>
      <vt:lpstr>PowerPoint 프레젠테이션</vt:lpstr>
      <vt:lpstr>주요 기능</vt:lpstr>
      <vt:lpstr>Architecture</vt:lpstr>
      <vt:lpstr>개발 결과</vt:lpstr>
      <vt:lpstr>외부 SW vs 개발한 SW</vt:lpstr>
      <vt:lpstr>개발 난이도 및 어려운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Remind</dc:title>
  <dc:creator>김 성준</dc:creator>
  <cp:lastModifiedBy>김 성준</cp:lastModifiedBy>
  <cp:revision>34</cp:revision>
  <dcterms:created xsi:type="dcterms:W3CDTF">2019-11-22T09:58:29Z</dcterms:created>
  <dcterms:modified xsi:type="dcterms:W3CDTF">2020-09-13T00:50:52Z</dcterms:modified>
</cp:coreProperties>
</file>